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7" r:id="rId3"/>
    <p:sldId id="278" r:id="rId4"/>
    <p:sldId id="279" r:id="rId5"/>
    <p:sldId id="280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0" r:id="rId19"/>
    <p:sldId id="269" r:id="rId20"/>
    <p:sldId id="271" r:id="rId21"/>
    <p:sldId id="272" r:id="rId22"/>
    <p:sldId id="273" r:id="rId23"/>
    <p:sldId id="274" r:id="rId24"/>
    <p:sldId id="275" r:id="rId25"/>
    <p:sldId id="276" r:id="rId2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216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6B2A8-6C53-474D-B6C4-966ADB99C727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B30A31-28C2-45D7-BEE7-FA25B4A6277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B30A31-28C2-45D7-BEE7-FA25B4A62774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457200" y="3699804"/>
            <a:ext cx="8305800" cy="1143000"/>
          </a:xfrm>
        </p:spPr>
        <p:txBody>
          <a:bodyPr>
            <a:noAutofit/>
          </a:bodyPr>
          <a:lstStyle>
            <a:lvl1pPr marL="0" indent="0" algn="ctr">
              <a:buNone/>
              <a:defRPr sz="2200" spc="10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Заголовок 27"/>
          <p:cNvSpPr>
            <a:spLocks noGrp="1"/>
          </p:cNvSpPr>
          <p:nvPr>
            <p:ph type="ctrTitle"/>
          </p:nvPr>
        </p:nvSpPr>
        <p:spPr>
          <a:xfrm>
            <a:off x="457200" y="1433732"/>
            <a:ext cx="8305800" cy="1981200"/>
          </a:xfrm>
          <a:ln w="6350" cap="rnd">
            <a:noFill/>
          </a:ln>
        </p:spPr>
        <p:txBody>
          <a:bodyPr anchor="b" anchorCtr="0">
            <a:noAutofit/>
          </a:bodyPr>
          <a:lstStyle>
            <a:lvl1pPr algn="ctr">
              <a:defRPr lang="en-US" sz="4800" b="0" dirty="0">
                <a:ln w="3200">
                  <a:solidFill>
                    <a:schemeClr val="bg2">
                      <a:shade val="7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50800" dist="25400" dir="13500000">
                    <a:srgbClr val="000000">
                      <a:alpha val="70000"/>
                    </a:srgb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1463626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/>
          <p:cNvCxnSpPr/>
          <p:nvPr/>
        </p:nvCxnSpPr>
        <p:spPr>
          <a:xfrm>
            <a:off x="4708574" y="3550126"/>
            <a:ext cx="2971800" cy="1588"/>
          </a:xfrm>
          <a:prstGeom prst="line">
            <a:avLst/>
          </a:prstGeom>
          <a:ln w="9525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Овал 13"/>
          <p:cNvSpPr/>
          <p:nvPr/>
        </p:nvSpPr>
        <p:spPr>
          <a:xfrm>
            <a:off x="4540348" y="3526302"/>
            <a:ext cx="45720" cy="45720"/>
          </a:xfrm>
          <a:prstGeom prst="ellipse">
            <a:avLst/>
          </a:prstGeom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2">
            <a:schemeClr val="accent2"/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Дата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16" name="Номер слайда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Содержимое 8"/>
          <p:cNvSpPr>
            <a:spLocks noGrp="1"/>
          </p:cNvSpPr>
          <p:nvPr>
            <p:ph idx="1"/>
          </p:nvPr>
        </p:nvSpPr>
        <p:spPr>
          <a:xfrm>
            <a:off x="457200" y="1524000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15" name="Номер слайда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 algn="ctr">
              <a:defRPr/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Нижний колонтитул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7" name="Заголовок 16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3505200"/>
            <a:ext cx="7924800" cy="1371600"/>
          </a:xfrm>
        </p:spPr>
        <p:txBody>
          <a:bodyPr>
            <a:noAutofit/>
          </a:bodyPr>
          <a:lstStyle>
            <a:lvl1pPr algn="l" rtl="0">
              <a:spcBef>
                <a:spcPct val="0"/>
              </a:spcBef>
              <a:buNone/>
              <a:defRPr lang="en-US" sz="4800" b="0" dirty="0">
                <a:ln w="3200">
                  <a:solidFill>
                    <a:schemeClr val="bg2">
                      <a:shade val="25000"/>
                      <a:alpha val="25000"/>
                    </a:schemeClr>
                  </a:solidFill>
                  <a:prstDash val="solid"/>
                  <a:round/>
                </a:ln>
                <a:solidFill>
                  <a:srgbClr val="F9F9F9"/>
                </a:solidFill>
                <a:effectLst>
                  <a:innerShdw blurRad="38100" dist="25400" dir="13500000">
                    <a:prstClr val="black">
                      <a:alpha val="70000"/>
                    </a:prstClr>
                  </a:innerShdw>
                </a:effectLst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85800" y="4958864"/>
            <a:ext cx="7924800" cy="984736"/>
          </a:xfrm>
        </p:spPr>
        <p:txBody>
          <a:bodyPr anchor="t"/>
          <a:lstStyle>
            <a:lvl1pPr marL="0" indent="0">
              <a:buNone/>
              <a:defRPr sz="2000" spc="10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685800" y="4916992"/>
            <a:ext cx="7924800" cy="4301"/>
          </a:xfrm>
          <a:prstGeom prst="line">
            <a:avLst/>
          </a:prstGeom>
          <a:noFill/>
          <a:ln w="9525" cap="flat" cmpd="sng" algn="ctr">
            <a:solidFill>
              <a:srgbClr val="E9E9E8"/>
            </a:solidFill>
            <a:prstDash val="solid"/>
          </a:ln>
          <a:effectLst>
            <a:outerShdw blurRad="31750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half" idx="1"/>
          </p:nvPr>
        </p:nvSpPr>
        <p:spPr>
          <a:xfrm>
            <a:off x="457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059936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  <a:sp3d prstMaterial="flat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2" name="Содержимое 31"/>
          <p:cNvSpPr>
            <a:spLocks noGrp="1"/>
          </p:cNvSpPr>
          <p:nvPr>
            <p:ph sz="half" idx="2"/>
          </p:nvPr>
        </p:nvSpPr>
        <p:spPr>
          <a:xfrm>
            <a:off x="457200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4" name="Содержимое 33"/>
          <p:cNvSpPr>
            <a:spLocks noGrp="1"/>
          </p:cNvSpPr>
          <p:nvPr>
            <p:ph sz="quarter" idx="4"/>
          </p:nvPr>
        </p:nvSpPr>
        <p:spPr>
          <a:xfrm>
            <a:off x="4649788" y="2201896"/>
            <a:ext cx="4038600" cy="391363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idx="3"/>
          </p:nvPr>
        </p:nvSpPr>
        <p:spPr>
          <a:xfrm>
            <a:off x="4648200" y="1399593"/>
            <a:ext cx="4040188" cy="762000"/>
          </a:xfrm>
          <a:noFill/>
          <a:ln w="25400" cap="rnd" cmpd="sng" algn="ctr">
            <a:noFill/>
            <a:prstDash val="solid"/>
          </a:ln>
          <a:effectLst>
            <a:softEdge rad="63500"/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2600" b="1" baseline="0">
                <a:solidFill>
                  <a:schemeClr val="tx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562945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>
            <a:off x="4754880" y="2180219"/>
            <a:ext cx="3749040" cy="1588"/>
          </a:xfrm>
          <a:prstGeom prst="line">
            <a:avLst/>
          </a:prstGeom>
          <a:noFill/>
          <a:ln w="12700" cap="flat" cmpd="sng" algn="ctr">
            <a:solidFill>
              <a:schemeClr val="bg2">
                <a:tint val="20000"/>
              </a:schemeClr>
            </a:solidFill>
            <a:prstDash val="solid"/>
          </a:ln>
          <a:effectLst>
            <a:outerShdw blurRad="34925" dir="2700000" algn="tl" rotWithShape="0">
              <a:srgbClr val="000000">
                <a:alpha val="55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Содержимое 28"/>
          <p:cNvSpPr>
            <a:spLocks noGrp="1"/>
          </p:cNvSpPr>
          <p:nvPr>
            <p:ph sz="quarter" idx="1"/>
          </p:nvPr>
        </p:nvSpPr>
        <p:spPr>
          <a:xfrm>
            <a:off x="457200" y="457200"/>
            <a:ext cx="62484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781800" y="1600200"/>
            <a:ext cx="1984248" cy="3733800"/>
          </a:xfrm>
        </p:spPr>
        <p:txBody>
          <a:bodyPr tIns="45720" bIns="45720"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1" name="Заголовок 30"/>
          <p:cNvSpPr>
            <a:spLocks noGrp="1"/>
          </p:cNvSpPr>
          <p:nvPr>
            <p:ph type="title"/>
          </p:nvPr>
        </p:nvSpPr>
        <p:spPr>
          <a:xfrm>
            <a:off x="6781800" y="457200"/>
            <a:ext cx="19812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Дата 7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29400" y="457200"/>
            <a:ext cx="2057400" cy="1066800"/>
          </a:xfrm>
        </p:spPr>
        <p:txBody>
          <a:bodyPr lIns="91440" tIns="91440" anchor="b" anchorCtr="0"/>
          <a:lstStyle>
            <a:lvl1pPr algn="l">
              <a:buNone/>
              <a:defRPr sz="1800" b="1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457200"/>
            <a:ext cx="6019800" cy="5562600"/>
          </a:xfrm>
          <a:solidFill>
            <a:schemeClr val="tx2">
              <a:tint val="40000"/>
            </a:schemeClr>
          </a:solidFill>
          <a:effectLst>
            <a:outerShdw blurRad="88900" sx="103000" sy="103000" algn="ctr" rotWithShape="0">
              <a:prstClr val="black">
                <a:alpha val="32000"/>
              </a:prstClr>
            </a:outerShdw>
            <a:softEdge rad="127000"/>
          </a:effectLst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</a:lstStyle>
          <a:p>
            <a:r>
              <a:rPr kumimoji="0" lang="ru-RU" smtClean="0"/>
              <a:t>Вставка рисунка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629400" y="1600200"/>
            <a:ext cx="2057400" cy="4419600"/>
          </a:xfrm>
        </p:spPr>
        <p:txBody>
          <a:bodyPr anchor="t" anchorCtr="0"/>
          <a:lstStyle>
            <a:lvl1pPr marL="0" indent="0">
              <a:lnSpc>
                <a:spcPct val="125000"/>
              </a:lnSpc>
              <a:spcAft>
                <a:spcPts val="1000"/>
              </a:spcAft>
              <a:buFontTx/>
              <a:buNone/>
              <a:defRPr sz="1600" b="0">
                <a:solidFill>
                  <a:schemeClr val="tx2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Дата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229600" cy="46783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24" name="Дата 23"/>
          <p:cNvSpPr>
            <a:spLocks noGrp="1"/>
          </p:cNvSpPr>
          <p:nvPr>
            <p:ph type="dt" sz="half" idx="2"/>
          </p:nvPr>
        </p:nvSpPr>
        <p:spPr>
          <a:xfrm>
            <a:off x="5791200" y="6203667"/>
            <a:ext cx="2590800" cy="384048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25.04.2021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3"/>
          </p:nvPr>
        </p:nvSpPr>
        <p:spPr>
          <a:xfrm>
            <a:off x="2133600" y="6203667"/>
            <a:ext cx="358140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8410575" y="6181531"/>
            <a:ext cx="609600" cy="457200"/>
          </a:xfrm>
          <a:prstGeom prst="rect">
            <a:avLst/>
          </a:prstGeom>
          <a:noFill/>
        </p:spPr>
        <p:txBody>
          <a:bodyPr vert="horz" lIns="0" tIns="0" rIns="0" bIns="0" anchor="ctr" anchorCtr="0">
            <a:noAutofit/>
          </a:bodyPr>
          <a:lstStyle>
            <a:lvl1pPr algn="ctr" eaLnBrk="1" latinLnBrk="0" hangingPunct="1">
              <a:defRPr kumimoji="0" sz="1600" baseline="0">
                <a:solidFill>
                  <a:schemeClr val="tx2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19200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lang="en-US" sz="4200" b="0" kern="1200" spc="-100" baseline="0" dirty="0">
          <a:ln w="3200">
            <a:solidFill>
              <a:schemeClr val="bg2">
                <a:shade val="75000"/>
                <a:alpha val="25000"/>
              </a:schemeClr>
            </a:solidFill>
            <a:prstDash val="solid"/>
            <a:round/>
          </a:ln>
          <a:solidFill>
            <a:srgbClr val="F9F9F9"/>
          </a:solidFill>
          <a:effectLst>
            <a:innerShdw blurRad="50800" dist="25400" dir="13500000">
              <a:prstClr val="black">
                <a:alpha val="70000"/>
              </a:prstClr>
            </a:innerShdw>
          </a:effectLst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2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/>
        <a:buChar char="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005840" indent="-228600" algn="l" rtl="0" eaLnBrk="1" latinLnBrk="0" hangingPunct="1">
        <a:spcBef>
          <a:spcPts val="300"/>
        </a:spcBef>
        <a:buClr>
          <a:schemeClr val="accent2">
            <a:shade val="50000"/>
          </a:schemeClr>
        </a:buClr>
        <a:buSzPct val="85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rtl="0" eaLnBrk="1" latinLnBrk="0" hangingPunct="1">
        <a:spcBef>
          <a:spcPts val="30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ts val="340"/>
        </a:spcBef>
        <a:buClr>
          <a:schemeClr val="accent2">
            <a:shade val="75000"/>
          </a:schemeClr>
        </a:buClr>
        <a:buSzPct val="85000"/>
        <a:buFont typeface="Wingdings 2" pitchFamily="18" charset="2"/>
        <a:buChar char="?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5536" y="3573016"/>
            <a:ext cx="8305800" cy="1152128"/>
          </a:xfrm>
        </p:spPr>
        <p:txBody>
          <a:bodyPr/>
          <a:lstStyle/>
          <a:p>
            <a:r>
              <a:rPr lang="ru-RU" dirty="0" smtClean="0"/>
              <a:t>РОМАНСКОЕ ИСКУССТВО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en-US" dirty="0" smtClean="0"/>
              <a:t>X—XII  </a:t>
            </a:r>
            <a:r>
              <a:rPr lang="ru-RU" dirty="0" err="1" smtClean="0"/>
              <a:t>вв</a:t>
            </a:r>
            <a:endParaRPr lang="ru-RU" dirty="0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467544" y="3933056"/>
            <a:ext cx="8305800" cy="1412776"/>
          </a:xfrm>
          <a:prstGeom prst="rect">
            <a:avLst/>
          </a:prstGeom>
          <a:ln w="6350" cap="rnd">
            <a:noFill/>
          </a:ln>
        </p:spPr>
        <p:txBody>
          <a:bodyPr vert="horz" anchor="b" anchorCtr="0">
            <a:noAutofit/>
          </a:bodyPr>
          <a:lstStyle/>
          <a:p>
            <a:pPr algn="ctr"/>
            <a:endParaRPr lang="ru-RU" sz="3200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67544" y="332656"/>
            <a:ext cx="8229600" cy="1728192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Расцвет романской живописи во Франции  пришелся на конец  XI  —  начало  XII  в. Представление о ней </a:t>
            </a:r>
            <a:r>
              <a:rPr lang="ru-RU" dirty="0" err="1" smtClean="0"/>
              <a:t>даѐт </a:t>
            </a:r>
            <a:r>
              <a:rPr lang="ru-RU" dirty="0" smtClean="0"/>
              <a:t>оформление монастырской церкви в </a:t>
            </a:r>
            <a:r>
              <a:rPr lang="ru-RU" dirty="0" err="1" smtClean="0"/>
              <a:t>Сен-Савен-сюр-Гартан</a:t>
            </a:r>
            <a:r>
              <a:rPr lang="ru-RU" dirty="0" smtClean="0"/>
              <a:t> (конец XI в. — 1115 г.) в Пуату. Все  внутренние  поверхности  этого  небольшого  здания  покрывали  фрески,  созданные  несколькими мастерами.</a:t>
            </a:r>
            <a:endParaRPr lang="ru-RU" dirty="0"/>
          </a:p>
        </p:txBody>
      </p:sp>
      <p:pic>
        <p:nvPicPr>
          <p:cNvPr id="5122" name="Picture 2" descr="C:\Users\Вадим\Desktop\работа\художественная школа\истоия искусств\Художка\2 класс\Искусство варварских королевств\Романское искусство\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132856"/>
            <a:ext cx="5112568" cy="3834426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2411760" y="6165304"/>
            <a:ext cx="56703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Сен-Савен-сюр-Гартан</a:t>
            </a:r>
            <a:r>
              <a:rPr lang="ru-RU" dirty="0" smtClean="0"/>
              <a:t> (конец XI в. — 1115 г.)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2016224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Изображения  располагались  длинными  полосами  в  два  яруса.  Сюжеты  росписей  были необычайно разнообразны. Это сцены из Ветхого и Нового заветов и... эпизоды из басен Эзопа.  В  росписях  церкви  воплотились  наиболее  важные особенности  романской  живописи:  плоскостные  изображения,  разномасштабные  фигуры;  иногда ноги  и  голова  персонажей  </a:t>
            </a:r>
            <a:r>
              <a:rPr lang="ru-RU" dirty="0" err="1" smtClean="0"/>
              <a:t>повѐрнуты  </a:t>
            </a:r>
            <a:r>
              <a:rPr lang="ru-RU" dirty="0" smtClean="0"/>
              <a:t>в  противоположные  стороны,  из-за  чего  позы  кажутся  неестественными. </a:t>
            </a:r>
            <a:endParaRPr lang="ru-RU" dirty="0"/>
          </a:p>
        </p:txBody>
      </p:sp>
      <p:pic>
        <p:nvPicPr>
          <p:cNvPr id="6146" name="Picture 2" descr="C:\Users\Вадим\Desktop\работа\художественная школа\истоия искусств\Художка\2 класс\Искусство варварских королевств\Романское искусство\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708920"/>
            <a:ext cx="4032448" cy="3024336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971600" y="5805264"/>
            <a:ext cx="41044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Фрагмент фресковой росписи на сюжет Ветхого Завета</a:t>
            </a:r>
            <a:endParaRPr lang="ru-RU" dirty="0"/>
          </a:p>
        </p:txBody>
      </p:sp>
      <p:pic>
        <p:nvPicPr>
          <p:cNvPr id="6147" name="Picture 3" descr="C:\Users\Вадим\Desktop\работа\художественная школа\истоия искусств\Художка\2 класс\Искусство варварских королевств\Романское искусство\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2708920"/>
            <a:ext cx="2419469" cy="3024336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5580112" y="594928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Центральный неф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683568" y="908720"/>
            <a:ext cx="8075240" cy="1512168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XI—XII  столетия для Германии были временем жестоких междоусобных войн, борьбы императоров с папством. Наиболее  полно  и  ярко  романский  стиль  в  Германии  воплотился  в  архитектуре.  В  XI—XII  вв. началось строительство крупных соборов в городах на Рейне  —  в  </a:t>
            </a:r>
            <a:r>
              <a:rPr lang="ru-RU" dirty="0" err="1" smtClean="0"/>
              <a:t>Вормсе</a:t>
            </a:r>
            <a:r>
              <a:rPr lang="ru-RU" dirty="0" smtClean="0"/>
              <a:t>, </a:t>
            </a:r>
            <a:r>
              <a:rPr lang="ru-RU" dirty="0" err="1" smtClean="0"/>
              <a:t>Шпейере</a:t>
            </a:r>
            <a:r>
              <a:rPr lang="ru-RU" dirty="0" smtClean="0"/>
              <a:t>, Майнце. Собор в </a:t>
            </a:r>
            <a:r>
              <a:rPr lang="ru-RU" dirty="0" err="1" smtClean="0"/>
              <a:t>Вормсе</a:t>
            </a:r>
            <a:r>
              <a:rPr lang="ru-RU" dirty="0" smtClean="0"/>
              <a:t> (1181 —  1234 гг.) был похож на неприступную крепость. Его толстые гладкие стены, узкие окна,  массивные  башни  выглядели  суровыми  и  величественными. 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612304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ГЕРМАНИЯ</a:t>
            </a:r>
            <a:endParaRPr lang="ru-RU" sz="2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3059832" y="6021288"/>
            <a:ext cx="3273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Собор в </a:t>
            </a:r>
            <a:r>
              <a:rPr lang="ru-RU" dirty="0" err="1" smtClean="0"/>
              <a:t>Вормсе</a:t>
            </a:r>
            <a:r>
              <a:rPr lang="ru-RU" dirty="0" smtClean="0"/>
              <a:t>. 1181 —1234 гг.</a:t>
            </a:r>
            <a:endParaRPr lang="ru-RU" dirty="0"/>
          </a:p>
        </p:txBody>
      </p:sp>
      <p:pic>
        <p:nvPicPr>
          <p:cNvPr id="1026" name="Picture 2" descr="C:\Users\Вадим\Desktop\работа\художественная школа\истоия искусств\Художка\2 класс\Искусство варварских королевств\Романское искусство\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2420888"/>
            <a:ext cx="5400600" cy="34968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67544" y="476672"/>
            <a:ext cx="8229600" cy="2160240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На  рубеже  XII—XIII  столетий  в  Германии  существовал  так  называемый  «переходный  стиль»,  в котором сочетались романские и готические черты. </a:t>
            </a:r>
          </a:p>
          <a:p>
            <a:r>
              <a:rPr lang="ru-RU" dirty="0" smtClean="0"/>
              <a:t>Например, в  соборе  в  </a:t>
            </a:r>
            <a:r>
              <a:rPr lang="ru-RU" dirty="0" err="1" smtClean="0"/>
              <a:t>Бамберге</a:t>
            </a:r>
            <a:r>
              <a:rPr lang="ru-RU" dirty="0" smtClean="0"/>
              <a:t>  (1185  г.  —  XIII  в.)  суровость  гладкой  поверхности  стены  нарушили декоративные  аркады  и  множество  окон;  башни  стали  менее  массивными;  фасады,  покрытые рельефами, потеряли былую строгость.</a:t>
            </a:r>
            <a:endParaRPr lang="ru-RU" dirty="0"/>
          </a:p>
        </p:txBody>
      </p:sp>
      <p:pic>
        <p:nvPicPr>
          <p:cNvPr id="2050" name="Picture 2" descr="C:\Users\Вадим\Desktop\работа\художественная школа\истоия искусств\Художка\2 класс\Искусство варварских королевств\Романское искусство\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420888"/>
            <a:ext cx="5383392" cy="3960440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6300192" y="5445224"/>
            <a:ext cx="20538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Собор  в  </a:t>
            </a:r>
            <a:r>
              <a:rPr lang="ru-RU" dirty="0" err="1" smtClean="0"/>
              <a:t>Бамберге</a:t>
            </a:r>
            <a:r>
              <a:rPr lang="ru-RU" dirty="0" smtClean="0"/>
              <a:t>  (1185  г.  —  XIII  в.)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860032" y="620688"/>
            <a:ext cx="3754760" cy="5403304"/>
          </a:xfrm>
        </p:spPr>
        <p:txBody>
          <a:bodyPr>
            <a:normAutofit/>
          </a:bodyPr>
          <a:lstStyle/>
          <a:p>
            <a:r>
              <a:rPr lang="ru-RU" dirty="0" smtClean="0"/>
              <a:t>Романская живопись Германии почти не сохранилась. Но то, что дошло до нашего времен и, </a:t>
            </a:r>
            <a:r>
              <a:rPr lang="ru-RU" dirty="0" err="1" smtClean="0"/>
              <a:t>свиде-тельствует</a:t>
            </a:r>
            <a:r>
              <a:rPr lang="ru-RU" dirty="0" smtClean="0"/>
              <a:t> о расцвете этого искусства в романский период. Особенно ярко это проявилось в миниатюре. </a:t>
            </a:r>
            <a:endParaRPr lang="ru-RU" dirty="0"/>
          </a:p>
        </p:txBody>
      </p:sp>
      <p:pic>
        <p:nvPicPr>
          <p:cNvPr id="3074" name="Picture 2" descr="C:\Users\Вадим\Desktop\работа\художественная школа\истоия искусств\Художка\2 класс\Искусство варварских королевств\Романское искусство\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92696"/>
            <a:ext cx="3535363" cy="5132388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5292080" y="5445224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Carmina</a:t>
            </a:r>
            <a:r>
              <a:rPr lang="en-US" dirty="0" smtClean="0"/>
              <a:t> </a:t>
            </a:r>
            <a:r>
              <a:rPr lang="en-US" dirty="0" err="1" smtClean="0"/>
              <a:t>Burana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932040" y="404664"/>
            <a:ext cx="3456384" cy="4968552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На рубеже  XII—XIII  вв.  в одном из баварских монастырей была создана  рукопись  </a:t>
            </a:r>
            <a:r>
              <a:rPr lang="ru-RU" dirty="0" err="1" smtClean="0"/>
              <a:t>Carmina</a:t>
            </a:r>
            <a:r>
              <a:rPr lang="ru-RU" dirty="0" smtClean="0"/>
              <a:t>  </a:t>
            </a:r>
            <a:r>
              <a:rPr lang="ru-RU" dirty="0" err="1" smtClean="0"/>
              <a:t>Burana</a:t>
            </a:r>
            <a:r>
              <a:rPr lang="ru-RU" dirty="0" smtClean="0"/>
              <a:t>  —  сборник  светских  стихотворений,  в  котором  впервые  в средневековом  западноевропейском искусстве была изображена природа. Сцены, представленные на миниатюрах, окружал орнамент из деревьев с разнообразными зверями и птицами.</a:t>
            </a:r>
          </a:p>
          <a:p>
            <a:r>
              <a:rPr lang="ru-RU" dirty="0" smtClean="0"/>
              <a:t> Название манускрипта на латыни означает «Песни </a:t>
            </a:r>
            <a:r>
              <a:rPr lang="ru-RU" dirty="0" err="1" smtClean="0"/>
              <a:t>Бойерна</a:t>
            </a:r>
            <a:r>
              <a:rPr lang="ru-RU" dirty="0" smtClean="0"/>
              <a:t>» (средневековый монастырь </a:t>
            </a:r>
            <a:r>
              <a:rPr lang="ru-RU" i="1" dirty="0" err="1" smtClean="0"/>
              <a:t>Beuern</a:t>
            </a:r>
            <a:r>
              <a:rPr lang="ru-RU" dirty="0" smtClean="0"/>
              <a:t>, ныне в Бенедиктбойерне, Бавария, где рукопись была найдена в 1803 году).</a:t>
            </a:r>
            <a:endParaRPr lang="ru-RU" dirty="0"/>
          </a:p>
        </p:txBody>
      </p:sp>
      <p:pic>
        <p:nvPicPr>
          <p:cNvPr id="4098" name="Picture 2" descr="C:\Users\Вадим\Desktop\работа\художественная школа\истоия искусств\Художка\2 класс\Искусство варварских королевств\Романское искусство\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404663"/>
            <a:ext cx="4176464" cy="5843667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5364088" y="5877272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Carmina</a:t>
            </a:r>
            <a:r>
              <a:rPr lang="en-US" dirty="0" smtClean="0"/>
              <a:t> </a:t>
            </a:r>
            <a:r>
              <a:rPr lang="en-US" dirty="0" err="1" smtClean="0"/>
              <a:t>Burana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5076056" y="404664"/>
            <a:ext cx="3466728" cy="5184576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Скульптуру в романский период в Германии размещали, как правило, внутри Деревянные  раскрашенные  распятия  (обычно  их  вешали  в  </a:t>
            </a:r>
            <a:r>
              <a:rPr lang="ru-RU" dirty="0" err="1" smtClean="0"/>
              <a:t>пролѐте  </a:t>
            </a:r>
            <a:r>
              <a:rPr lang="ru-RU" dirty="0" smtClean="0"/>
              <a:t>арки над </a:t>
            </a:r>
            <a:r>
              <a:rPr lang="ru-RU" dirty="0" err="1" smtClean="0"/>
              <a:t>алтарѐм</a:t>
            </a:r>
            <a:r>
              <a:rPr lang="ru-RU" dirty="0" smtClean="0"/>
              <a:t>), украшения светильников, купелей, надгробий, </a:t>
            </a:r>
            <a:r>
              <a:rPr lang="ru-RU" dirty="0" err="1" smtClean="0"/>
              <a:t>реликвариев</a:t>
            </a:r>
            <a:r>
              <a:rPr lang="ru-RU" dirty="0" smtClean="0"/>
              <a:t>, подставок для чтения книг </a:t>
            </a:r>
            <a:r>
              <a:rPr lang="ru-RU" dirty="0" err="1" smtClean="0"/>
              <a:t>подчѐркивали  </a:t>
            </a:r>
            <a:r>
              <a:rPr lang="ru-RU" dirty="0" smtClean="0"/>
              <a:t>отличие  мира  Божественного, </a:t>
            </a:r>
            <a:r>
              <a:rPr lang="ru-RU" dirty="0" err="1" smtClean="0"/>
              <a:t>воплощѐнного  </a:t>
            </a:r>
            <a:r>
              <a:rPr lang="ru-RU" dirty="0" smtClean="0"/>
              <a:t>в  Церкви,  от  окружающего  греховного мира. Изображения кажутся </a:t>
            </a:r>
            <a:r>
              <a:rPr lang="ru-RU" dirty="0" err="1" smtClean="0"/>
              <a:t>отрешѐнными </a:t>
            </a:r>
            <a:r>
              <a:rPr lang="ru-RU" dirty="0" smtClean="0"/>
              <a:t>от земного существования, они условны, обобщены. храмов.</a:t>
            </a:r>
            <a:endParaRPr lang="ru-RU" dirty="0"/>
          </a:p>
        </p:txBody>
      </p:sp>
      <p:pic>
        <p:nvPicPr>
          <p:cNvPr id="5122" name="Picture 2" descr="C:\Users\Вадим\Desktop\работа\художественная школа\истоия искусств\Художка\2 класс\Искусство варварских королевств\Романское искусство\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5" y="404664"/>
            <a:ext cx="4461628" cy="5184576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467544" y="573325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“Распятие </a:t>
            </a:r>
            <a:r>
              <a:rPr lang="ru-RU" dirty="0" err="1" smtClean="0"/>
              <a:t>Имерварда</a:t>
            </a:r>
            <a:r>
              <a:rPr lang="ru-RU" dirty="0" smtClean="0"/>
              <a:t>”. Собор в </a:t>
            </a:r>
            <a:r>
              <a:rPr lang="ru-RU" dirty="0" err="1" smtClean="0"/>
              <a:t>Брауншвейге</a:t>
            </a:r>
            <a:r>
              <a:rPr lang="ru-RU" dirty="0" smtClean="0"/>
              <a:t>. </a:t>
            </a:r>
            <a:r>
              <a:rPr lang="ru-RU" dirty="0" err="1" smtClean="0"/>
              <a:t>Ок</a:t>
            </a:r>
            <a:r>
              <a:rPr lang="ru-RU" dirty="0" smtClean="0"/>
              <a:t>. 1160.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67544" y="908720"/>
            <a:ext cx="8219256" cy="1800200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Искусство Италии формировалось под влиянием многовековых культурных традиций, которые были неодинаковы в различных областях страны.</a:t>
            </a:r>
          </a:p>
          <a:p>
            <a:r>
              <a:rPr lang="ru-RU" dirty="0" smtClean="0"/>
              <a:t>К  выдающимся  произведениям  архитектуры  Центральной  Италии,  впитавшей  античные  традиции, относится  знаменитый  комплекс  в  Пизе.  Этот  прекрасный  ансамбль,  включавший  в  себя  собор, башню  и  баптистерий, создавался  в  течение  долгого  времени:  в  XI  в.  здесь  работал  архитектор </a:t>
            </a:r>
            <a:r>
              <a:rPr lang="ru-RU" dirty="0" err="1" smtClean="0"/>
              <a:t>Бускетто</a:t>
            </a:r>
            <a:r>
              <a:rPr lang="ru-RU" dirty="0" smtClean="0"/>
              <a:t>, в XII в. — архитектор </a:t>
            </a:r>
            <a:r>
              <a:rPr lang="ru-RU" dirty="0" err="1" smtClean="0"/>
              <a:t>Райнальдо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648072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ИТАЛИЯ</a:t>
            </a:r>
            <a:endParaRPr lang="ru-RU" sz="2800" dirty="0"/>
          </a:p>
        </p:txBody>
      </p:sp>
      <p:pic>
        <p:nvPicPr>
          <p:cNvPr id="7170" name="Picture 2" descr="C:\Users\Вадим\Desktop\работа\художественная школа\истоия искусств\Художка\2 класс\Искусство варварских королевств\Романское искусство\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564904"/>
            <a:ext cx="5772150" cy="3848100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6660232" y="5157192"/>
            <a:ext cx="2213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Собор и башня в Пизе. Начало строительства — 1063 г.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644008" y="476672"/>
            <a:ext cx="4053136" cy="4572000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Самой известной  частью  комплекса  является  знаменитая  Пизанская  «падающая»  башня.  Некоторые исследователи  предполагают,  что  башня  наклонилась  в  результате  оседания  фундамента  в  самом начале работ, и тогда было решено сделать </a:t>
            </a:r>
            <a:r>
              <a:rPr lang="ru-RU" dirty="0" err="1" smtClean="0"/>
              <a:t>еѐ </a:t>
            </a:r>
            <a:r>
              <a:rPr lang="ru-RU" dirty="0" smtClean="0"/>
              <a:t>наклонной.</a:t>
            </a:r>
            <a:endParaRPr lang="ru-RU" dirty="0"/>
          </a:p>
        </p:txBody>
      </p:sp>
      <p:pic>
        <p:nvPicPr>
          <p:cNvPr id="8194" name="Picture 2" descr="C:\Users\Вадим\Desktop\работа\художественная школа\истоия искусств\Художка\2 класс\Искусство варварских королевств\Романское искусство\17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3816424" cy="5810768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4932040" y="5517232"/>
            <a:ext cx="266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Башня в Пизе. Начало строительства — 1063 г.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395536" y="548680"/>
            <a:ext cx="8229600" cy="1584176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 Искусство  Ломбардии, расположенной на севере Италии, восприняло формы романского стиля.</a:t>
            </a:r>
          </a:p>
          <a:p>
            <a:r>
              <a:rPr lang="ru-RU" dirty="0" smtClean="0"/>
              <a:t> Церковь </a:t>
            </a:r>
            <a:r>
              <a:rPr lang="ru-RU" dirty="0" err="1" smtClean="0"/>
              <a:t>Сант-Амброджо</a:t>
            </a:r>
            <a:r>
              <a:rPr lang="ru-RU" dirty="0" smtClean="0"/>
              <a:t> в Милане, которую перестроили в  XI—XII  вв.,  и  другие  дошедшие  до  нашего  времени  памятники отличаются  нарядным  и изящным  наружным  убранством,  в  котором  широко  использовались  многоцветные  мраморные плиты.</a:t>
            </a:r>
            <a:endParaRPr lang="ru-RU" dirty="0"/>
          </a:p>
        </p:txBody>
      </p:sp>
      <p:pic>
        <p:nvPicPr>
          <p:cNvPr id="6146" name="Picture 2" descr="C:\Users\Вадим\Desktop\работа\художественная школа\истоия искусств\Художка\2 класс\Искусство варварских королевств\Романское искусство\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204864"/>
            <a:ext cx="5544616" cy="3757777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627784" y="6021288"/>
            <a:ext cx="3870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Церковь </a:t>
            </a:r>
            <a:r>
              <a:rPr lang="ru-RU" dirty="0" err="1" smtClean="0"/>
              <a:t>Сант-Амброджо</a:t>
            </a:r>
            <a:r>
              <a:rPr lang="ru-RU" dirty="0" smtClean="0"/>
              <a:t> в Милане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3923928" y="620688"/>
            <a:ext cx="4680520" cy="5904656"/>
          </a:xfrm>
        </p:spPr>
        <p:txBody>
          <a:bodyPr>
            <a:normAutofit fontScale="77500" lnSpcReduction="20000"/>
          </a:bodyPr>
          <a:lstStyle/>
          <a:p>
            <a:r>
              <a:rPr lang="ru-RU" b="1" dirty="0" smtClean="0"/>
              <a:t>Романский стиль</a:t>
            </a:r>
            <a:r>
              <a:rPr lang="ru-RU" dirty="0" smtClean="0"/>
              <a:t> (от лат. </a:t>
            </a:r>
            <a:r>
              <a:rPr lang="ru-RU" i="1" dirty="0" err="1" smtClean="0"/>
              <a:t>romanus</a:t>
            </a:r>
            <a:r>
              <a:rPr lang="ru-RU" dirty="0" smtClean="0"/>
              <a:t> — римский) — художественный стиль, господствовавший в Западной Европе (а также затронувший некоторые страны Восточной Европы) в XI—XII веках (в ряде мест — и в XIII в.), один из важнейших этапов развития средневекового европейского искусства. Наиболее полно выразился в архитектуре.</a:t>
            </a:r>
          </a:p>
          <a:p>
            <a:r>
              <a:rPr lang="ru-RU" dirty="0" smtClean="0"/>
              <a:t>Главная роль в романском стиле отводилась суровой крепостной архитектуре: монастырским комплексам, церквям, замкам. Основными постройками в этот период становятся храм-крепость и замок-крепость, располагающиеся на возвышенных местах, господствующие над местностью.</a:t>
            </a: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/>
          <a:srcRect l="5340" t="2548" r="2099" b="5445"/>
          <a:stretch/>
        </p:blipFill>
        <p:spPr>
          <a:xfrm>
            <a:off x="395536" y="764704"/>
            <a:ext cx="3744416" cy="4680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539552" y="404664"/>
            <a:ext cx="8229600" cy="1512168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Своеобразный романский стиль сложился в Сицилии. В </a:t>
            </a:r>
            <a:r>
              <a:rPr lang="ru-RU" dirty="0" err="1" smtClean="0"/>
              <a:t>нѐм </a:t>
            </a:r>
            <a:r>
              <a:rPr lang="ru-RU" dirty="0" smtClean="0"/>
              <a:t>чувствуется сильное влияние не только Византии и Востока, но и западной архитектуры. </a:t>
            </a:r>
            <a:r>
              <a:rPr lang="ru-RU" dirty="0" err="1" smtClean="0"/>
              <a:t>Палатинская</a:t>
            </a:r>
            <a:r>
              <a:rPr lang="ru-RU" dirty="0" smtClean="0"/>
              <a:t> капелла (1131 —1143 гг.) в Палермо и собор  Санта-Мария  </a:t>
            </a:r>
            <a:r>
              <a:rPr lang="ru-RU" dirty="0" err="1" smtClean="0"/>
              <a:t>Нуова</a:t>
            </a:r>
            <a:r>
              <a:rPr lang="ru-RU" dirty="0" smtClean="0"/>
              <a:t>  (1174—1189  гг.)  в  Монреале  —  типичные  памятники  сицилийской архитектуры.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67744" y="602128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Собор Санта-Мария </a:t>
            </a:r>
            <a:r>
              <a:rPr lang="ru-RU" dirty="0" err="1" smtClean="0"/>
              <a:t>Нуова</a:t>
            </a:r>
            <a:r>
              <a:rPr lang="ru-RU" dirty="0" smtClean="0"/>
              <a:t>. 1174—1189 г.</a:t>
            </a:r>
            <a:endParaRPr lang="ru-RU" dirty="0"/>
          </a:p>
        </p:txBody>
      </p:sp>
      <p:pic>
        <p:nvPicPr>
          <p:cNvPr id="9218" name="Picture 2" descr="C:\Users\Вадим\Desktop\работа\художественная школа\истоия искусств\Художка\2 класс\Искусство варварских королевств\Романское искусство\1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916832"/>
            <a:ext cx="5904656" cy="39898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67544" y="332656"/>
            <a:ext cx="8229600" cy="1224136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Рим и монастыри Южной Италии во главе с аббатством </a:t>
            </a:r>
            <a:r>
              <a:rPr lang="ru-RU" dirty="0" err="1" smtClean="0"/>
              <a:t>Монтекассино</a:t>
            </a:r>
            <a:r>
              <a:rPr lang="ru-RU" dirty="0" smtClean="0"/>
              <a:t>. Фрески церкви </a:t>
            </a:r>
            <a:r>
              <a:rPr lang="ru-RU" dirty="0" err="1" smtClean="0"/>
              <a:t>Сан-Клементе</a:t>
            </a:r>
            <a:r>
              <a:rPr lang="ru-RU" dirty="0" smtClean="0"/>
              <a:t> (1073—1084 гг.) дают наиболее полное представление о римской живописи, для которой характерны тонкие сочетания цветов, </a:t>
            </a:r>
            <a:r>
              <a:rPr lang="ru-RU" dirty="0" err="1" smtClean="0"/>
              <a:t>чѐткие </a:t>
            </a:r>
            <a:r>
              <a:rPr lang="ru-RU" dirty="0" smtClean="0"/>
              <a:t>композиции. На стенах церкви в росписях представлена легенда о Святом </a:t>
            </a:r>
            <a:r>
              <a:rPr lang="ru-RU" dirty="0" err="1" smtClean="0"/>
              <a:t>Клементе</a:t>
            </a:r>
            <a:r>
              <a:rPr lang="ru-RU" dirty="0" smtClean="0"/>
              <a:t>. Она рассказывает о том, что Святой </a:t>
            </a:r>
            <a:r>
              <a:rPr lang="ru-RU" dirty="0" err="1" smtClean="0"/>
              <a:t>Клемент</a:t>
            </a:r>
            <a:r>
              <a:rPr lang="ru-RU" dirty="0" smtClean="0"/>
              <a:t> за веру был утоплен  противниками христианства.</a:t>
            </a:r>
            <a:endParaRPr lang="ru-RU" dirty="0"/>
          </a:p>
        </p:txBody>
      </p:sp>
      <p:pic>
        <p:nvPicPr>
          <p:cNvPr id="10242" name="Picture 2" descr="C:\Users\Вадим\Desktop\работа\художественная школа\истоия искусств\Художка\2 класс\Искусство варварских королевств\Романское искусство\1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772816"/>
            <a:ext cx="7620001" cy="4356100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2123728" y="6165304"/>
            <a:ext cx="70202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Фрески церкви </a:t>
            </a:r>
            <a:r>
              <a:rPr lang="ru-RU" dirty="0" err="1" smtClean="0"/>
              <a:t>Сан-Клементе</a:t>
            </a:r>
            <a:r>
              <a:rPr lang="ru-RU" dirty="0" smtClean="0"/>
              <a:t>  (1073—1084 гг.) 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788024" y="404664"/>
            <a:ext cx="3672408" cy="4896544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Скульптура  Италии  романского  периода  формировалась  в  основном  под  влиянием  античных традиций. Самые знаменитые произведения романской скульптуры созданы в Северной Италии. Это монументальные рельефы храмов в Милане, Вероне, </a:t>
            </a:r>
            <a:r>
              <a:rPr lang="ru-RU" dirty="0" err="1" smtClean="0"/>
              <a:t>Павии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Романский стиль в скульптуре Италии завершился в творчестве </a:t>
            </a:r>
            <a:r>
              <a:rPr lang="ru-RU" dirty="0" err="1" smtClean="0"/>
              <a:t>Бенедетто</a:t>
            </a:r>
            <a:r>
              <a:rPr lang="ru-RU" dirty="0" smtClean="0"/>
              <a:t>  </a:t>
            </a:r>
            <a:r>
              <a:rPr lang="ru-RU" dirty="0" err="1" smtClean="0"/>
              <a:t>Антелами</a:t>
            </a:r>
            <a:r>
              <a:rPr lang="ru-RU" dirty="0" smtClean="0"/>
              <a:t> (около 1150 —около  1230).  </a:t>
            </a:r>
            <a:r>
              <a:rPr lang="ru-RU" dirty="0" err="1" smtClean="0"/>
              <a:t>Бенедетто</a:t>
            </a:r>
            <a:r>
              <a:rPr lang="ru-RU" dirty="0" smtClean="0"/>
              <a:t>  </a:t>
            </a:r>
            <a:r>
              <a:rPr lang="ru-RU" dirty="0" err="1" smtClean="0"/>
              <a:t>Антелами</a:t>
            </a:r>
            <a:r>
              <a:rPr lang="ru-RU" dirty="0" smtClean="0"/>
              <a:t>  был  автором  первой  в  Италии  отдельно  стоящей  скульптуры  —изображения библейских пророков Давида и </a:t>
            </a:r>
            <a:r>
              <a:rPr lang="ru-RU" dirty="0" err="1" smtClean="0"/>
              <a:t>Иезекииля</a:t>
            </a:r>
            <a:r>
              <a:rPr lang="ru-RU" dirty="0" smtClean="0"/>
              <a:t>, — находящейся в соборе города </a:t>
            </a:r>
            <a:r>
              <a:rPr lang="ru-RU" dirty="0" err="1" smtClean="0"/>
              <a:t>Фиденца</a:t>
            </a:r>
            <a:r>
              <a:rPr lang="ru-RU" dirty="0" smtClean="0"/>
              <a:t>. В Италии это первый пример подобной скульптуры.</a:t>
            </a:r>
            <a:endParaRPr lang="ru-RU" dirty="0"/>
          </a:p>
        </p:txBody>
      </p:sp>
      <p:pic>
        <p:nvPicPr>
          <p:cNvPr id="11266" name="Picture 2" descr="C:\Users\Вадим\Desktop\работа\художественная школа\истоия искусств\Художка\2 класс\Искусство варварских королевств\Романское искусство\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32656"/>
            <a:ext cx="3736540" cy="5832648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4644008" y="5733256"/>
            <a:ext cx="3933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/>
              <a:t>Бенедетто</a:t>
            </a:r>
            <a:r>
              <a:rPr lang="ru-RU" dirty="0" smtClean="0"/>
              <a:t>  </a:t>
            </a:r>
            <a:r>
              <a:rPr lang="ru-RU" dirty="0" err="1" smtClean="0"/>
              <a:t>Антелами</a:t>
            </a:r>
            <a:r>
              <a:rPr lang="ru-RU" dirty="0" smtClean="0"/>
              <a:t>   «</a:t>
            </a:r>
            <a:r>
              <a:rPr lang="ru-RU" dirty="0" err="1" smtClean="0"/>
              <a:t>Иезекииль</a:t>
            </a:r>
            <a:r>
              <a:rPr lang="ru-RU" dirty="0" smtClean="0"/>
              <a:t>»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539552" y="1052736"/>
            <a:ext cx="8229600" cy="1728192"/>
          </a:xfrm>
        </p:spPr>
        <p:txBody>
          <a:bodyPr>
            <a:normAutofit fontScale="62500" lnSpcReduction="20000"/>
          </a:bodyPr>
          <a:lstStyle/>
          <a:p>
            <a:r>
              <a:rPr lang="ru-RU" dirty="0" smtClean="0"/>
              <a:t>Как ни в одной стране Западной Европы, в Испании развернулось строительство замков-крепостей. Настоящей  страной  замков  стало  королевство  Кастилия  (Центральная  Испания)  —  </a:t>
            </a:r>
            <a:r>
              <a:rPr lang="ru-RU" dirty="0" err="1" smtClean="0"/>
              <a:t>еѐ  </a:t>
            </a:r>
            <a:r>
              <a:rPr lang="ru-RU" dirty="0" smtClean="0"/>
              <a:t>название произошло  от  испанского  слова  «</a:t>
            </a:r>
            <a:r>
              <a:rPr lang="ru-RU" dirty="0" err="1" smtClean="0"/>
              <a:t>Castillo</a:t>
            </a:r>
            <a:r>
              <a:rPr lang="ru-RU" dirty="0" smtClean="0"/>
              <a:t>,  что  означает  «замок».  Один  из  самых ранних  замков романского периода  —  королевский дворец Алькасар  —  был построен в  IX  в. в </a:t>
            </a:r>
            <a:r>
              <a:rPr lang="ru-RU" dirty="0" err="1" smtClean="0"/>
              <a:t>Сеговии</a:t>
            </a:r>
            <a:r>
              <a:rPr lang="ru-RU" dirty="0" smtClean="0"/>
              <a:t>. Он сохранился  до  нашего  времени.  Дворец  стоит  на  высокой  скале,  </a:t>
            </a:r>
            <a:r>
              <a:rPr lang="ru-RU" dirty="0" err="1" smtClean="0"/>
              <a:t>окружѐнной  </a:t>
            </a:r>
            <a:r>
              <a:rPr lang="ru-RU" dirty="0" smtClean="0"/>
              <a:t>толстыми  стенами  со множеством башен..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4312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ИСПАНИЯ</a:t>
            </a:r>
            <a:endParaRPr lang="ru-RU" sz="2800" dirty="0"/>
          </a:p>
        </p:txBody>
      </p:sp>
      <p:pic>
        <p:nvPicPr>
          <p:cNvPr id="12290" name="Picture 2" descr="C:\Users\Вадим\Desktop\работа\художественная школа\истоия искусств\Художка\2 класс\Искусство варварских королевств\Романское искусство\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564904"/>
            <a:ext cx="5622246" cy="3744416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6588224" y="5661248"/>
            <a:ext cx="18722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Замок Алькасар. </a:t>
            </a:r>
            <a:r>
              <a:rPr lang="en-US" dirty="0" smtClean="0"/>
              <a:t>IX </a:t>
            </a:r>
            <a:r>
              <a:rPr lang="ru-RU" dirty="0" smtClean="0"/>
              <a:t>в.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2160240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В первой половине  X  в. норманны (скандинавские племена) завоевали область на севере Франции, получившую название Нормандия. В 1066 г. они высадились в Англии и разгромили англосаксонское войско  в  битве  при  Гастингсе.  Нормандский  герцог  Вильгельм  Завоеватель  (1035-1087  гг.)  стал </a:t>
            </a:r>
            <a:r>
              <a:rPr lang="ru-RU" dirty="0" err="1" smtClean="0"/>
              <a:t>королѐм </a:t>
            </a:r>
            <a:r>
              <a:rPr lang="ru-RU" dirty="0" smtClean="0"/>
              <a:t>Англии. Завоевание  Англии норманнами  в  1066  г.  укрепило  </a:t>
            </a:r>
            <a:r>
              <a:rPr lang="ru-RU" dirty="0" err="1" smtClean="0"/>
              <a:t>еѐ  </a:t>
            </a:r>
            <a:r>
              <a:rPr lang="ru-RU" dirty="0" smtClean="0"/>
              <a:t>культурные,  политические  и  экономические связи с континентом, что во многом повлияло на формирование романского стиля в этой стране.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84312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АНГЛИЯ</a:t>
            </a:r>
            <a:endParaRPr lang="ru-RU" sz="2800" dirty="0"/>
          </a:p>
        </p:txBody>
      </p:sp>
      <p:pic>
        <p:nvPicPr>
          <p:cNvPr id="13314" name="Picture 2" descr="C:\Users\Вадим\Desktop\работа\художественная школа\истоия искусств\Художка\2 класс\Искусство варварских королевств\Романское искусство\2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924944"/>
            <a:ext cx="3312368" cy="335722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4283968" y="5877272"/>
            <a:ext cx="27947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err="1" smtClean="0"/>
              <a:t>Питерборо</a:t>
            </a:r>
            <a:r>
              <a:rPr lang="ru-RU" dirty="0" smtClean="0"/>
              <a:t> (конец </a:t>
            </a:r>
            <a:r>
              <a:rPr lang="en-US" dirty="0" smtClean="0"/>
              <a:t>XII </a:t>
            </a:r>
            <a:r>
              <a:rPr lang="ru-RU" dirty="0" smtClean="0"/>
              <a:t>в.)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2160240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Сохранился необычный памятник изобразительного искусства Англии романского периода  —  </a:t>
            </a:r>
            <a:r>
              <a:rPr lang="ru-RU" dirty="0" err="1" smtClean="0"/>
              <a:t>ковѐр </a:t>
            </a:r>
            <a:r>
              <a:rPr lang="ru-RU" dirty="0" smtClean="0"/>
              <a:t>из  собора  в  </a:t>
            </a:r>
            <a:r>
              <a:rPr lang="ru-RU" dirty="0" err="1" smtClean="0"/>
              <a:t>Байѐ  </a:t>
            </a:r>
            <a:r>
              <a:rPr lang="ru-RU" dirty="0" smtClean="0"/>
              <a:t>(XI  в.)  в  Нормандии.  Его  ширина  —  пятьдесят  сантиметров,  а  длина  —  целых семьдесят  метров!  На  ковре  изображено  завоевание  Англии  норманнами.  </a:t>
            </a:r>
            <a:r>
              <a:rPr lang="ru-RU" dirty="0" err="1" smtClean="0"/>
              <a:t>Ковѐр  </a:t>
            </a:r>
            <a:r>
              <a:rPr lang="ru-RU" dirty="0" smtClean="0"/>
              <a:t>может  служить своеобразной  энциклопедией  жизни  XI  столетия</a:t>
            </a:r>
            <a:endParaRPr lang="ru-RU" dirty="0"/>
          </a:p>
        </p:txBody>
      </p:sp>
      <p:pic>
        <p:nvPicPr>
          <p:cNvPr id="14338" name="Picture 2" descr="C:\Users\Вадим\Desktop\работа\художественная школа\истоия искусств\Художка\2 класс\Искусство варварских королевств\Романское искусство\2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924944"/>
            <a:ext cx="7076061" cy="280831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1187624" y="5877272"/>
            <a:ext cx="68042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/>
              <a:t>Битва при Гастингсе. </a:t>
            </a:r>
            <a:r>
              <a:rPr lang="ru-RU" dirty="0" err="1" smtClean="0"/>
              <a:t>Ковѐр </a:t>
            </a:r>
            <a:r>
              <a:rPr lang="ru-RU" dirty="0" smtClean="0"/>
              <a:t>из </a:t>
            </a:r>
            <a:r>
              <a:rPr lang="ru-RU" dirty="0" err="1" smtClean="0"/>
              <a:t>Байѐ</a:t>
            </a:r>
            <a:r>
              <a:rPr lang="ru-RU" dirty="0" smtClean="0"/>
              <a:t>. Около 1077 г.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0510" y="617090"/>
            <a:ext cx="8219256" cy="36363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Характерные черты</a:t>
            </a:r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67544" y="980728"/>
            <a:ext cx="8219256" cy="4104456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Романская архитектура характеризовалась весьма энергичным и ярким стилем, причем это сказалось и на скульптуре: к примеру, капитали колонн нередко украшали потрясающие сцены с множеством фигур. В начале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романики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 Германии также возникли такие нововведения, как большие деревянные кресты, а также статуи Мадонны на троне. Кроме того, скульптурной доминантой того периода стал горельеф, что уже немало характеризует данный стиль. Цвета как в живописи, так и в архитектуре были не слишком выражены, яркими остались только многоцветные витражи – именно в этот период они использовались наиболее широко, но, увы, почти не сохранились до наших дней. Тимпаны, которые использовались в главных порталах церквей и храмов, заключали в себе сложные композиции, основанные на рисунках великих художников тех времен .Композиции в порталах были неглубокими: в пространство портала нужно было поместить заглавные рисунки, а также капители колонн и церковные тимпаны.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10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>
                <a:effectLst/>
              </a:rPr>
              <a:t>Источники и стиль 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1484784"/>
            <a:ext cx="849694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2"/>
                </a:solidFill>
                <a:latin typeface="Roboto"/>
              </a:rPr>
              <a:t>На протяжении 11-12 веков церковь наиболее сильно влияла на жизнь общества. Она стала также главным заказчиком произведений искусства, используя эмоциональное влияние искусства на умы простых людей и тем самым способствуя прогрессу развития романского искусства. Церковь провозглашала идею греховности человеческого мира, который был полон зла и соблазнов, возвышая над ним мир духовный, находящийся под влиянием добрых и светлых сил. Именно на этой основе в </a:t>
            </a:r>
            <a:r>
              <a:rPr lang="ru-RU" dirty="0" err="1">
                <a:solidFill>
                  <a:schemeClr val="tx2"/>
                </a:solidFill>
                <a:latin typeface="Roboto"/>
              </a:rPr>
              <a:t>романике</a:t>
            </a:r>
            <a:r>
              <a:rPr lang="ru-RU" dirty="0">
                <a:solidFill>
                  <a:schemeClr val="tx2"/>
                </a:solidFill>
                <a:latin typeface="Roboto"/>
              </a:rPr>
              <a:t> возник эстетический и этический идеал, противопоставленный античному искусству. Его главной особенностью было превосходство духовного над телесным. Это проявилось в живописи, романской архитектуре и скульптуре: изображения Страшного суда и Конца света пугали простых людей, заставляя трепетать перед силой Божьей. </a:t>
            </a:r>
            <a:endParaRPr lang="ru-RU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88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5616" y="1484784"/>
            <a:ext cx="6720408" cy="5040306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Страшный суд над порталом собора Сен-Лазар(Франция)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206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283968" y="980728"/>
            <a:ext cx="4330824" cy="4896544"/>
          </a:xfrm>
        </p:spPr>
        <p:txBody>
          <a:bodyPr>
            <a:normAutofit fontScale="70000" lnSpcReduction="20000"/>
          </a:bodyPr>
          <a:lstStyle/>
          <a:p>
            <a:r>
              <a:rPr lang="ru-RU" dirty="0" smtClean="0"/>
              <a:t>Ведущая  роль  в  культурной  жизни  Европы  долгое  время  принадлежала  Франции:  романское искусство  формировалось  здесь  наиболее  последовательно.</a:t>
            </a:r>
          </a:p>
          <a:p>
            <a:r>
              <a:rPr lang="ru-RU" dirty="0" smtClean="0"/>
              <a:t>Бургундия (Восточная Франция)  —  один из самых богатых районов страны, в котором были </a:t>
            </a:r>
            <a:r>
              <a:rPr lang="ru-RU" dirty="0" err="1" smtClean="0"/>
              <a:t>сосре-доточены</a:t>
            </a:r>
            <a:r>
              <a:rPr lang="ru-RU" dirty="0" smtClean="0"/>
              <a:t> торговля и </a:t>
            </a:r>
            <a:r>
              <a:rPr lang="ru-RU" dirty="0" err="1" smtClean="0"/>
              <a:t>ремѐсла</a:t>
            </a:r>
            <a:r>
              <a:rPr lang="ru-RU" dirty="0" smtClean="0"/>
              <a:t>. В Бургундии построены самые крупные и величественные романские соборы  Франции,  отличавшиеся  великолепным  живописным  и  скульптурным  убранством.  Именно бургундские  архитекторы  разработали  конструктивные  новшества,  позволившие  уменьшить  </a:t>
            </a:r>
            <a:r>
              <a:rPr lang="ru-RU" dirty="0" err="1" smtClean="0"/>
              <a:t>объѐм </a:t>
            </a:r>
            <a:r>
              <a:rPr lang="ru-RU" dirty="0" smtClean="0"/>
              <a:t>стен, увеличить вместимость соборов, достигнуть большой высоты сводов.</a:t>
            </a:r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648072"/>
          </a:xfrm>
        </p:spPr>
        <p:txBody>
          <a:bodyPr>
            <a:normAutofit/>
          </a:bodyPr>
          <a:lstStyle/>
          <a:p>
            <a:r>
              <a:rPr lang="ru-RU" sz="2800" dirty="0" smtClean="0"/>
              <a:t>ФРАНЦИЯ</a:t>
            </a:r>
            <a:endParaRPr lang="ru-RU" sz="2800" dirty="0"/>
          </a:p>
        </p:txBody>
      </p:sp>
      <p:pic>
        <p:nvPicPr>
          <p:cNvPr id="1026" name="Picture 2" descr="C:\Users\Вадим\Desktop\работа\художественная школа\истоия искусств\Художка\2 класс\Искусство варварских королевств\Романское искусство\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980728"/>
            <a:ext cx="3528392" cy="4764502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467544" y="5949280"/>
            <a:ext cx="3395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Монастырь </a:t>
            </a:r>
            <a:r>
              <a:rPr lang="ru-RU" dirty="0" err="1" smtClean="0"/>
              <a:t>Клюни</a:t>
            </a:r>
            <a:r>
              <a:rPr lang="ru-RU" dirty="0" smtClean="0"/>
              <a:t>. </a:t>
            </a:r>
            <a:r>
              <a:rPr lang="en-US" dirty="0" smtClean="0"/>
              <a:t>XI—XII </a:t>
            </a:r>
            <a:r>
              <a:rPr lang="ru-RU" dirty="0" smtClean="0"/>
              <a:t>вв.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395536" y="476672"/>
            <a:ext cx="8363272" cy="1440160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Церковь Святого Петра и Святого Павла в монастыре </a:t>
            </a:r>
            <a:r>
              <a:rPr lang="ru-RU" dirty="0" err="1" smtClean="0"/>
              <a:t>Клюни</a:t>
            </a:r>
            <a:r>
              <a:rPr lang="ru-RU" dirty="0" smtClean="0"/>
              <a:t> (1088—1131 гг.)  —  типичный пример французской романской архитектуры. Сохранились только небольшие фрагменты этой постройки, а также  описания  и  рисунки.  Тогда  это  была  самая  большая  церковь  в  Европе.  Общая  длина  храма составляла  сто  двадцать  семь  метров,  высота  центрального  нефа  —  свыше  тридцати  метров.  Пять высоких  башен  украшали  церковь. Монастырь  в  </a:t>
            </a:r>
            <a:r>
              <a:rPr lang="ru-RU" dirty="0" err="1" smtClean="0"/>
              <a:t>Клюни</a:t>
            </a:r>
            <a:r>
              <a:rPr lang="ru-RU" dirty="0" smtClean="0"/>
              <a:t>  </a:t>
            </a:r>
            <a:r>
              <a:rPr lang="ru-RU" dirty="0" err="1" smtClean="0"/>
              <a:t>в</a:t>
            </a:r>
            <a:r>
              <a:rPr lang="ru-RU" dirty="0" smtClean="0"/>
              <a:t>  то  время  называли  «вторым  Римом».  О богатстве и величии монастыря свидетельствует, например, тот факт, что в </a:t>
            </a:r>
            <a:r>
              <a:rPr lang="ru-RU" dirty="0" err="1" smtClean="0"/>
              <a:t>Клюни</a:t>
            </a:r>
            <a:r>
              <a:rPr lang="ru-RU" dirty="0" smtClean="0"/>
              <a:t> ежегодно кормили до семнадцати тысяч бедняков.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843808" y="5949280"/>
            <a:ext cx="3395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/>
              <a:t>Монастырь </a:t>
            </a:r>
            <a:r>
              <a:rPr lang="ru-RU" dirty="0" err="1" smtClean="0"/>
              <a:t>Клюни</a:t>
            </a:r>
            <a:r>
              <a:rPr lang="ru-RU" dirty="0" smtClean="0"/>
              <a:t>. </a:t>
            </a:r>
            <a:r>
              <a:rPr lang="en-US" dirty="0" smtClean="0"/>
              <a:t>XI—XII </a:t>
            </a:r>
            <a:r>
              <a:rPr lang="ru-RU" dirty="0" smtClean="0"/>
              <a:t>вв.</a:t>
            </a:r>
            <a:endParaRPr lang="ru-RU" dirty="0"/>
          </a:p>
        </p:txBody>
      </p:sp>
      <p:pic>
        <p:nvPicPr>
          <p:cNvPr id="2050" name="Picture 2" descr="C:\Users\Вадим\Desktop\работа\художественная школа\истоия искусств\Художка\2 класс\Искусство варварских королевств\Романское искусство\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132856"/>
            <a:ext cx="5775643" cy="3600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4355976" y="332656"/>
            <a:ext cx="3816424" cy="1656184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По  преданию,  в  церкви  </a:t>
            </a:r>
            <a:r>
              <a:rPr lang="ru-RU" dirty="0" err="1" smtClean="0"/>
              <a:t>Сен-Лазар</a:t>
            </a:r>
            <a:r>
              <a:rPr lang="ru-RU" dirty="0" smtClean="0"/>
              <a:t> хранились  останки  Лазаря,  </a:t>
            </a:r>
            <a:r>
              <a:rPr lang="ru-RU" dirty="0" err="1" smtClean="0"/>
              <a:t>воскрешѐнного  </a:t>
            </a:r>
            <a:r>
              <a:rPr lang="ru-RU" dirty="0" smtClean="0"/>
              <a:t>Христом.</a:t>
            </a:r>
            <a:endParaRPr lang="ru-RU" dirty="0"/>
          </a:p>
        </p:txBody>
      </p:sp>
      <p:pic>
        <p:nvPicPr>
          <p:cNvPr id="3074" name="Picture 2" descr="C:\Users\Вадим\Desktop\работа\художественная школа\истоия искусств\Художка\2 класс\Искусство варварских королевств\Романское искусство\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32656"/>
            <a:ext cx="3692714" cy="5544616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395536" y="5949280"/>
            <a:ext cx="38164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церквовь</a:t>
            </a:r>
            <a:r>
              <a:rPr lang="ru-RU" dirty="0" smtClean="0"/>
              <a:t> </a:t>
            </a:r>
            <a:r>
              <a:rPr lang="ru-RU" dirty="0" err="1" smtClean="0"/>
              <a:t>Сен-Лазар</a:t>
            </a:r>
            <a:r>
              <a:rPr lang="ru-RU" dirty="0" smtClean="0"/>
              <a:t>  в  </a:t>
            </a:r>
            <a:r>
              <a:rPr lang="ru-RU" dirty="0" err="1" smtClean="0"/>
              <a:t>Отене</a:t>
            </a:r>
            <a:r>
              <a:rPr lang="ru-RU" dirty="0" smtClean="0"/>
              <a:t> </a:t>
            </a:r>
          </a:p>
          <a:p>
            <a:r>
              <a:rPr lang="ru-RU" dirty="0" smtClean="0"/>
              <a:t>(1112—1132  гг.) </a:t>
            </a:r>
            <a:endParaRPr lang="ru-RU" dirty="0"/>
          </a:p>
        </p:txBody>
      </p:sp>
      <p:pic>
        <p:nvPicPr>
          <p:cNvPr id="3075" name="Picture 3" descr="C:\Users\Вадим\Desktop\работа\художественная школа\истоия искусств\Художка\2 класс\Искусство варварских королевств\Романское искусство\4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276872"/>
            <a:ext cx="2857500" cy="3505200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4572000" y="594928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 smtClean="0"/>
              <a:t>Иллюстрация предания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одержимое 1"/>
          <p:cNvSpPr>
            <a:spLocks noGrp="1"/>
          </p:cNvSpPr>
          <p:nvPr>
            <p:ph idx="1"/>
          </p:nvPr>
        </p:nvSpPr>
        <p:spPr>
          <a:xfrm>
            <a:off x="539552" y="764704"/>
            <a:ext cx="8229600" cy="1440160"/>
          </a:xfrm>
        </p:spPr>
        <p:txBody>
          <a:bodyPr>
            <a:normAutofit fontScale="55000" lnSpcReduction="20000"/>
          </a:bodyPr>
          <a:lstStyle/>
          <a:p>
            <a:r>
              <a:rPr lang="ru-RU" dirty="0" smtClean="0"/>
              <a:t>Для архитектуры Оверни (Центральная Франция) характерны мощь, простота и монументальность. В массивных церквах с толстыми стенами скульптурные украшения использовались скупо. Например, церковь  </a:t>
            </a:r>
            <a:r>
              <a:rPr lang="ru-RU" dirty="0" err="1" smtClean="0"/>
              <a:t>Нотр-Дам-дю-Пор</a:t>
            </a:r>
            <a:r>
              <a:rPr lang="ru-RU" dirty="0" smtClean="0"/>
              <a:t>  в  </a:t>
            </a:r>
            <a:r>
              <a:rPr lang="ru-RU" dirty="0" err="1" smtClean="0"/>
              <a:t>Клермоне</a:t>
            </a:r>
            <a:r>
              <a:rPr lang="ru-RU" dirty="0" smtClean="0"/>
              <a:t>  (XII  в.)  снаружи  была  оформлена  неглубокими  нишами, небольшими скульптурными вставками и каменными плитками разных оттенков. Только в конце  </a:t>
            </a:r>
            <a:r>
              <a:rPr lang="ru-RU" dirty="0" err="1" smtClean="0"/>
              <a:t>XIIв</a:t>
            </a:r>
            <a:r>
              <a:rPr lang="ru-RU" dirty="0" smtClean="0"/>
              <a:t>. на </a:t>
            </a:r>
            <a:r>
              <a:rPr lang="ru-RU" dirty="0" err="1" smtClean="0"/>
              <a:t>еѐ </a:t>
            </a:r>
            <a:r>
              <a:rPr lang="ru-RU" dirty="0" smtClean="0"/>
              <a:t>южном портале поместили рельеф с изображением Христа во «славе» и сценами из Нового завета.</a:t>
            </a:r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763688" y="5589240"/>
            <a:ext cx="8694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err="1" smtClean="0"/>
              <a:t>Нотр-Дам-дю-Пор</a:t>
            </a:r>
            <a:r>
              <a:rPr lang="ru-RU" dirty="0" smtClean="0"/>
              <a:t>  в  </a:t>
            </a:r>
            <a:r>
              <a:rPr lang="ru-RU" dirty="0" err="1" smtClean="0"/>
              <a:t>Клермоне</a:t>
            </a:r>
            <a:r>
              <a:rPr lang="ru-RU" dirty="0" smtClean="0"/>
              <a:t>  (XII  в.)</a:t>
            </a:r>
            <a:endParaRPr lang="ru-RU" dirty="0"/>
          </a:p>
        </p:txBody>
      </p:sp>
      <p:pic>
        <p:nvPicPr>
          <p:cNvPr id="1026" name="Picture 2" descr="C:\Users\Вадим\Desktop\работа\художественная школа\истоия искусств\Художка\2 класс\Искусство варварских королевств\Романское искусство\2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348880"/>
            <a:ext cx="3960440" cy="2970330"/>
          </a:xfrm>
          <a:prstGeom prst="rect">
            <a:avLst/>
          </a:prstGeom>
          <a:noFill/>
        </p:spPr>
      </p:pic>
      <p:pic>
        <p:nvPicPr>
          <p:cNvPr id="1027" name="Picture 3" descr="C:\Users\Вадим\Desktop\работа\художественная школа\истоия искусств\Художка\2 класс\Искусство варварских королевств\Романское искусство\2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348880"/>
            <a:ext cx="3960440" cy="2970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Бумажная">
  <a:themeElements>
    <a:clrScheme name="Серая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Бумажная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Бумажная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63000"/>
                <a:tint val="82000"/>
              </a:schemeClr>
              <a:schemeClr val="phClr">
                <a:tint val="10000"/>
                <a:satMod val="400000"/>
              </a:schemeClr>
            </a:duotone>
          </a:blip>
          <a:tile tx="0" ty="0" sx="40000" sy="40000" flip="none" algn="tl"/>
        </a:blipFill>
        <a:blipFill>
          <a:blip xmlns:r="http://schemas.openxmlformats.org/officeDocument/2006/relationships" r:embed="rId1">
            <a:duotone>
              <a:schemeClr val="phClr">
                <a:shade val="40000"/>
              </a:schemeClr>
              <a:schemeClr val="phClr">
                <a:tint val="42000"/>
              </a:schemeClr>
            </a:duotone>
          </a:blip>
          <a:tile tx="0" ty="0" sx="40000" sy="40000" flip="none" algn="tl"/>
        </a:blipFill>
      </a:fillStyleLst>
      <a:lnStyleLst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635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rotWithShape="0">
              <a:srgbClr val="000000">
                <a:alpha val="50000"/>
              </a:srgbClr>
            </a:outerShdw>
            <a:softEdge rad="12700"/>
          </a:effectLst>
        </a:effectStyle>
        <a:effectStyle>
          <a:effectLst>
            <a:outerShdw blurRad="95000" algn="tl" rotWithShape="0">
              <a:srgbClr val="000000">
                <a:alpha val="50000"/>
              </a:srgbClr>
            </a:outerShdw>
          </a:effectLst>
          <a:scene3d>
            <a:camera prst="orthographicFront"/>
            <a:lightRig rig="soft" dir="t">
              <a:rot lat="0" lon="0" rev="18000000"/>
            </a:lightRig>
          </a:scene3d>
          <a:sp3d prstMaterial="dkEdge">
            <a:bevelT w="73660" h="44450" prst="riblet"/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55000"/>
                <a:alpha val="20000"/>
              </a:schemeClr>
              <a:schemeClr val="phClr">
                <a:tint val="40000"/>
                <a:shade val="90000"/>
                <a:satMod val="60000"/>
                <a:alpha val="20000"/>
              </a:schemeClr>
            </a:duotone>
          </a:blip>
          <a:tile tx="0" ty="0" sx="58000" sy="38000" flip="none" algn="tl"/>
        </a:blipFill>
        <a:blipFill>
          <a:blip xmlns:r="http://schemas.openxmlformats.org/officeDocument/2006/relationships" r:embed="rId2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</Template>
  <TotalTime>270</TotalTime>
  <Words>1658</Words>
  <Application>Microsoft Office PowerPoint</Application>
  <PresentationFormat>Экран (4:3)</PresentationFormat>
  <Paragraphs>64</Paragraphs>
  <Slides>25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1" baseType="lpstr">
      <vt:lpstr>Calibri</vt:lpstr>
      <vt:lpstr>Constantia</vt:lpstr>
      <vt:lpstr>Roboto</vt:lpstr>
      <vt:lpstr>Times New Roman</vt:lpstr>
      <vt:lpstr>Wingdings 2</vt:lpstr>
      <vt:lpstr>Бумажная</vt:lpstr>
      <vt:lpstr>РОМАНСКОЕ ИСКУССТВО  X—XII  вв</vt:lpstr>
      <vt:lpstr>Презентация PowerPoint</vt:lpstr>
      <vt:lpstr>Характерные черты</vt:lpstr>
      <vt:lpstr>Источники и стиль  </vt:lpstr>
      <vt:lpstr>Страшный суд над порталом собора Сен-Лазар(Франция)</vt:lpstr>
      <vt:lpstr>ФРАНЦИЯ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ГЕРМАНИЯ</vt:lpstr>
      <vt:lpstr>Презентация PowerPoint</vt:lpstr>
      <vt:lpstr>Презентация PowerPoint</vt:lpstr>
      <vt:lpstr>Презентация PowerPoint</vt:lpstr>
      <vt:lpstr>Презентация PowerPoint</vt:lpstr>
      <vt:lpstr>ИТАЛИЯ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ИСПАНИЯ</vt:lpstr>
      <vt:lpstr>АНГЛИЯ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Искусство варварских королевств</dc:title>
  <dc:creator>Вадим</dc:creator>
  <cp:lastModifiedBy>user</cp:lastModifiedBy>
  <cp:revision>32</cp:revision>
  <dcterms:created xsi:type="dcterms:W3CDTF">2018-12-18T07:26:20Z</dcterms:created>
  <dcterms:modified xsi:type="dcterms:W3CDTF">2021-04-25T14:29:29Z</dcterms:modified>
</cp:coreProperties>
</file>